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3"/>
  </p:notesMasterIdLst>
  <p:sldIdLst>
    <p:sldId id="256" r:id="rId5"/>
    <p:sldId id="277" r:id="rId6"/>
    <p:sldId id="278" r:id="rId7"/>
    <p:sldId id="279" r:id="rId8"/>
    <p:sldId id="280" r:id="rId9"/>
    <p:sldId id="288" r:id="rId10"/>
    <p:sldId id="281" r:id="rId11"/>
    <p:sldId id="290" r:id="rId12"/>
    <p:sldId id="304" r:id="rId13"/>
    <p:sldId id="284" r:id="rId14"/>
    <p:sldId id="289" r:id="rId15"/>
    <p:sldId id="292" r:id="rId16"/>
    <p:sldId id="291" r:id="rId17"/>
    <p:sldId id="285" r:id="rId18"/>
    <p:sldId id="293" r:id="rId19"/>
    <p:sldId id="294" r:id="rId20"/>
    <p:sldId id="286" r:id="rId21"/>
    <p:sldId id="296" r:id="rId22"/>
    <p:sldId id="297" r:id="rId23"/>
    <p:sldId id="298" r:id="rId24"/>
    <p:sldId id="295" r:id="rId25"/>
    <p:sldId id="287" r:id="rId26"/>
    <p:sldId id="299" r:id="rId27"/>
    <p:sldId id="300" r:id="rId28"/>
    <p:sldId id="301" r:id="rId29"/>
    <p:sldId id="302" r:id="rId30"/>
    <p:sldId id="303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203" autoAdjust="0"/>
  </p:normalViewPr>
  <p:slideViewPr>
    <p:cSldViewPr snapToGrid="0">
      <p:cViewPr varScale="1">
        <p:scale>
          <a:sx n="88" d="100"/>
          <a:sy n="88" d="100"/>
        </p:scale>
        <p:origin x="141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2T23:05:44.317"/>
    </inkml:context>
    <inkml:brush xml:id="br0">
      <inkml:brushProperty name="width" value="0.15875" units="cm"/>
      <inkml:brushProperty name="height" value="0.15875" units="cm"/>
    </inkml:brush>
  </inkml:definitions>
  <inkml:trace contextRef="#ctx0" brushRef="#br0">39 9044 24575,'40'-2'0,"0"-2"0,75-18 0,14-1 0,-63 12 0,-40 6 0,0 1 0,30 0 0,-36 3 0,-1-1 0,0-1 0,0-1 0,32-10 0,26-6 0,-26 11 0,-23 5 0,1-1 0,48-17 0,-29 7 0,-33 11 0,-1 0 0,0-1 0,24-12 0,-34 14 0,0 1 0,-1 0 0,1-1 0,-1 1 0,1-1 0,-1 0 0,0 0 0,0 0 0,0-1 0,-1 1 0,1-1 0,-1 0 0,3-6 0,-2 3 0,-1-1 0,0 1 0,-1-1 0,1 0 0,-2 1 0,1-17 0,10-98 0,-6 80 0,1-46 0,-6 48 0,-1 8 0,1 0 0,2-1 0,1 1 0,8-33 0,0 7 0,-2-1 0,1-64 0,-4 50 0,6 5 0,-8 49 0,-1 1 0,2-26 0,-4 6 0,-1 9 0,1 0 0,2-1 0,6-29 0,17-105 0,-7 53 0,12-63 0,-26 149 0,-1 0 0,0-38 0,-3 37 0,1-1 0,6-30 0,-3 28 0,-1 0 0,-2-1 0,-1-29 0,-1 31 0,1-1 0,1 1 0,8-39 0,-3 40 0,22-109 0,18-114 0,-40 210 0,2 0 0,1 1 0,21-48 0,-14 38 0,16-66 0,-23 77 0,6-33 0,-10 41 0,16-50 0,-15 58 0,-2-1 0,4-23 0,1-5 0,25-164 0,-32 198 0,1 0 0,0 0 0,8-18 0,-6 18 0,0 1 0,-2 0 0,4-23 0,19-112 0,-25 134 0,7-47 0,21-78 0,-13 85 0,23-87 0,33-114 0,-24 94 0,-14 57 0,8-37 0,-36 116 0,2 0 0,1 1 0,16-31 0,-10 25 0,13-44 0,-17 40 0,2 0 0,2 1 0,1 1 0,25-38 0,24-60 0,-41 80 0,17-56 0,-28 69 0,20-41 0,-19 48 0,20-68 0,-12 31 0,11-9 0,7-22 0,-30 63 0,-7 20 0,2 0 0,0 0 0,1 1 0,10-18 0,-5 10 0,-2 1 0,-1-1 0,11-49 0,-10 34 0,32-75 0,-4 11 0,20-54 0,-27 80 0,-11 21 0,-12 31 0,1 2 0,23-47 0,-9 27 0,30-81 0,-31 66 0,41-66 0,-46 88 0,35-59 0,3-4 0,-39 73 0,0 0 0,1 2 0,34-39 0,-7 10 0,19-21 0,97-91 0,-138 145 0,6-3 0,0 1 0,55-33 0,-24 18 0,-27 19 0,2 0 0,67-25 0,-76 34 0,14-9 0,-28 13 0,1 1 0,0 0 0,17-5 0,94-17 0,2 3 0,-108 20 0,-1 0 0,0-1 0,17-8 0,33-10 0,209-28 0,-260 48 0,0-1 0,1 0 0,18-9 0,-21 7 0,-1 2 0,1 0 0,0 0 0,-1 1 0,20-2 0,-22 4 0,23 0 0,58-12 0,6 1 0,-69 10 0,46-9 0,-46 7 0,0 0 0,0 2 0,49 2 0,-48 1 0,0-1 0,0-2 0,38-6 0,-4-1 0,1 2 0,0 3 0,95 7 0,-36-1 0,449-2 0,-553 1 0,0 1 0,33 8 0,32 2 0,-1-12 0,-49-1 0,0 1 0,0 2 0,65 12 0,75 12 0,-29 3 0,-111-25 0,60 0 0,-66-5 0,1 2 0,-1 1 0,38 8 0,44 7 0,-80-13 0,0 0 0,0 2 0,44 14 0,-53-11 0,1-2 0,0 0 0,26 4 0,-21-5 0,0 2 0,-1 0 0,-1 2 0,1 1 0,-2 0 0,43 28 0,-49-28 0,143 84 0,13 4 0,-143-80 0,-1 2 0,-1 0 0,37 37 0,55 38 0,-67-51 0,-42-37 0,0 2 0,-1 0 0,0 0 0,16 20 0,15 20 0,-30-37 0,0 1 0,-1 0 0,12 20 0,21 33 0,-30-48 0,-1 0 0,18 36 0,8 15 0,-29-54 0,0 2 0,-1-1 0,9 25 0,4 13 0,3-1 0,2-1 0,58 86 0,-42-72 0,-31-44 0,18 43 0,9 17 0,-26-58 0,-1 1 0,-2 0 0,11 41 0,-10-31 0,17 37 0,-12-31 0,-2-1 0,15 73 0,-17-63 0,24 65 0,-29-93 0,-1 0 0,7 46 0,-6-25 0,-4-29 0,6 40 0,3-1 0,31 86 0,-25-86 0,17 72 0,8 28 0,-28-107 0,12 76 0,-8-34 0,-11-51 0,2 6 0,1-1 0,26 64 0,-21-64 0,-2 1 0,13 69 0,-26-107 0,8 41 0,-6-27 0,1 1 0,1-1 0,1 0 0,9 20 0,-3-9 0,-1 0 0,10 56 0,6 16 0,-9-59 0,-13-32 0,0 1 0,-1-1 0,0 1 0,4 21 0,5 44 0,42 142 0,-47-193 0,1 0 0,8 45 0,33 201 0,-27-165 0,-16-80 0,0 0 0,-2 1 0,3 52 0,-6-49 0,8 49 0,-5-49 0,2 48 0,-7-56 0,2 1 0,0-1 0,9 38 0,-6-35 0,-1-1 0,0 41 0,-4-45 0,2 1 0,0-1 0,2 1 0,8 31 0,-5-29 0,-1 0 0,-1 1 0,-2-1 0,1 31 0,-1-15 0,8 28 0,2 12 0,11 93 0,-21-145 0,9 49 0,-1-11 0,0-7 0,-6-39 0,-2 0 0,2 27 0,-3-27 0,0 0 0,7 23 0,-5-22 0,0 0 0,0 22 0,21 156 0,-22-166 0,1 0 0,14 55 0,-10-58 0,-2 1 0,-1 0 0,1 39 0,-6-43 0,1 0 0,1 0 0,10 48 0,39 172 0,-46-213 0,0 1 0,-3-1 0,-1 1 0,-4 50 0,0-35 0,5 59 0,10-36 0,-7-51 0,-2 0 0,2 31 0,-3-16 0,8 45 0,-4-46 0,0 54 0,-6-31 0,-2-23 0,2 0 0,2 0 0,1 0 0,9 40 0,-5-36 0,-2 0 0,-2 0 0,-2 1 0,-4 56 0,0 2 0,4-19 0,17 112 0,-14-154 0,-1 46 0,-4-55 0,2-1 0,2 1 0,8 41 0,-5-36 0,-2 0 0,-1 0 0,-2 0 0,-4 55 0,0-40 0,5 58 0,10-34 0,-7-51 0,-1 0 0,0 31 0,-6 54 0,4 83 0,10-124 0,-8-49 0,0 0 0,1 28 0,-3 645 0,-4-335 0,2 1287 0,-1-1624 0,-1-1 0,-8 35 0,5-34 0,2 1 0,-2 25 0,7 131 0,-4 71 0,-10-172 0,7-53 0,1 2 0,0 29 0,4-3 0,1-18 0,-2-1 0,0 1 0,-13 59 0,9-62 0,2 0 0,0 0 0,2 0 0,3 42 0,-2 55 0,-12-59 0,8-48 0,0-1 0,-1 27 0,5-17 0,-2-1 0,-11 53 0,2-32 0,2 0 0,2 0 0,-1 71 0,7-89 0,-10 54 0,6-52 0,-2 47 0,7-19 0,1-27 0,-1 1 0,-2-1 0,-1 0 0,-8 33 0,5-36 0,-3 59 0,-1 6 0,0-23 0,9-53 0,-1 0 0,-1 0 0,-1 0 0,-1-1 0,-12 33 0,12-36 0,0-1 0,1 1 0,1 0 0,0 0 0,-1 27 0,-5 33 0,1-45 0,0 1 0,-2-1 0,-1-1 0,-17 30 0,15-28 0,-19 57 0,23-60 0,0 0 0,-28 52 0,27-60 0,1 0 0,1 1 0,1 0 0,-5 23 0,7-22 0,-2 0 0,0-1 0,-1 0 0,-12 21 0,-20 33 0,30-52 0,-2-1 0,0 0 0,-1-1 0,-1-1 0,-1 0 0,-23 23 0,6-17 0,-1-1 0,0-2 0,-2-1 0,-1-2 0,-51 21 0,64-30 0,-54 34 0,60-33 0,0-2 0,-1 0 0,1-1 0,-26 9 0,20-11 0,1-1 0,-1 0 0,0-2 0,0-1 0,-39 1 0,41-3 0,-1 1 0,-38 9 0,13-1 0,-4-1 0,24-3 0,1-2 0,-43 2 0,-1277-7 0,1327 0 0,0-1 0,-33-7 0,-32-4 0,-641 11 0,354 5 0,-526-3 0,864 1 0,-60 12 0,20-2 0,-1 0 0,34-5 0,-70 3 0,-2106-10 0,2197-1 0,1 1 0,-34-9 0,32 5 0,0 2 0,-25-2 0,-365 4 0,197 2 0,194-2 0,0-1 0,-33-7 0,-32-4 0,48 12 0,8 1 0,-1-1 0,1-1 0,-36-9 0,36 6 0,-1 2 0,1 0 0,-1 2 0,-30 2 0,28 1 0,1-2 0,0-1 0,-45-8 0,0-7 0,1-3 0,-94-36 0,158 50 0,1 0 0,0 0 0,1 0 0,-1-1 0,1-1 0,0 1 0,1-1 0,-1 0 0,-8-13 0,-2-4 0,-26-51 0,31 50 0,-1 1 0,-28-34 0,23 31 0,1 0 0,1 0 0,2-2 0,-19-46 0,-19-35 0,44 88 0,0 1 0,2-2 0,0 1 0,1-1 0,2 0 0,-3-31 0,-9-42 0,4 38 0,6 26 0,-19-58 0,19 73 0,2-1 0,0 0 0,1-1 0,1 1 0,1-28 0,0 21 0,-1 0 0,-6-32 0,-17-117 0,20 146 0,-3-45 0,-4-26 0,6 59 0,1 0 0,2-1 0,4-62 0,0 60 0,-1-1 0,-13-83 0,8 93 0,-1-44 0,5 47 0,-2 1 0,-7-31 0,3 16 0,3 1 0,1-1 0,5-85 0,1 30 0,-3-821 0,-1 902 0,-1 1 0,-8-35 0,5 34 0,2-1 0,-2-25 0,3-647 0,4 338 0,-2-194 0,2 529 0,-1 1 0,9-35 0,-5 34 0,-2-1 0,2-25 0,-4-315 0,-2 172 0,2 162 0,2 1 0,5-28 0,5-43 0,0 1 0,-8 70 0,-2 1 0,2-30 0,-3 25 0,10-54 0,-2 21 0,2 7 0,0-16 0,-9 53 0,0 0 0,0 0 0,2 0 0,8-21 0,12-48 0,24-137 0,-45 207 0,0 1 0,12-30 0,-11 33 0,0 0 0,-1 0 0,-1 0 0,0-1 0,2-16 0,-3-383 0,-5 203 0,5 171 0,-1 27 0,0 1 0,-1-1 0,0 0 0,-1 0 0,0 0 0,-6-22 0,6 32 0,0-1 0,-1 1 0,1 0 0,-1 0 0,1 0 0,-1 0 0,0 0 0,0 0 0,0 1 0,0-1 0,0 1 0,0-1 0,0 1 0,-1 0 0,1 0 0,-1 0 0,1 0 0,0 0 0,-1 0 0,1 1 0,-1-1 0,0 1 0,-2-1 0,-11 0 0,0 1 0,-29 2 0,7 0 0,29-4 0,1 0 0,-1 0 0,1-1 0,0 0 0,0 0 0,0-1 0,0 0 0,0 0 0,1-1 0,0 0 0,0 0 0,-11-11 0,-30-20 0,21 18 0,0-2 0,1-1 0,-41-42 0,51 49 0,-1 1 0,-1 0 0,1 2 0,-2 0 0,0 1 0,0 1 0,-24-7 0,2-2 0,15 9 0,0 0 0,-53-9 0,49 13 0,0-2 0,-34-13 0,30 9-91,-30-13 300,61 23-292,0 0 1,1-1 0,-1 1-1,0-1 1,1 0-1,0 0 1,-1 0 0,1 0-1,0 0 1,0 0 0,0 0-1,0-1 1,1 1-1,-1-1 1,0 0 0,1 1-1,-2-6 1,2-2-6744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5/8/2022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– embedded systems that are able to exchange data</a:t>
            </a:r>
          </a:p>
          <a:p>
            <a:endParaRPr lang="en-US" dirty="0"/>
          </a:p>
          <a:p>
            <a:r>
              <a:rPr lang="en-US" dirty="0"/>
              <a:t>for example, a watch….</a:t>
            </a:r>
          </a:p>
          <a:p>
            <a:endParaRPr lang="en-US" dirty="0"/>
          </a:p>
          <a:p>
            <a:r>
              <a:rPr lang="en-US" dirty="0"/>
              <a:t>In fact, it can be found in many things around us</a:t>
            </a:r>
          </a:p>
          <a:p>
            <a:endParaRPr lang="en-US" dirty="0"/>
          </a:p>
          <a:p>
            <a:r>
              <a:rPr lang="en-US" dirty="0"/>
              <a:t>Image it in your house</a:t>
            </a:r>
          </a:p>
          <a:p>
            <a:endParaRPr lang="en-US" dirty="0"/>
          </a:p>
          <a:p>
            <a:r>
              <a:rPr lang="en-US" dirty="0"/>
              <a:t>This concept is so popular that it is estimated to go up to 75 billion devices connected by 2025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11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Controlling light and fan with phone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25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motion sensor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80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Rain alert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next idea was to design a more convenient mode of opening my door</a:t>
            </a:r>
          </a:p>
          <a:p>
            <a:endParaRPr lang="en-US" dirty="0"/>
          </a:p>
          <a:p>
            <a:r>
              <a:rPr lang="en-US" dirty="0" err="1"/>
              <a:t>Rfid</a:t>
            </a:r>
            <a:r>
              <a:rPr lang="en-US" dirty="0"/>
              <a:t> – replace keys</a:t>
            </a:r>
          </a:p>
          <a:p>
            <a:endParaRPr lang="en-US" dirty="0"/>
          </a:p>
          <a:p>
            <a:r>
              <a:rPr lang="en-US" dirty="0"/>
              <a:t>Blynk – remote access</a:t>
            </a:r>
          </a:p>
          <a:p>
            <a:endParaRPr lang="en-US" dirty="0"/>
          </a:p>
          <a:p>
            <a:r>
              <a:rPr lang="en-US" dirty="0"/>
              <a:t>Facial recognition – in the event I lost my phone and </a:t>
            </a:r>
            <a:r>
              <a:rPr lang="en-US" dirty="0" err="1"/>
              <a:t>rfid</a:t>
            </a:r>
            <a:r>
              <a:rPr lang="en-US" dirty="0"/>
              <a:t> card or my hands are filled with items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36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Blynk unlock door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4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Unlocking with </a:t>
            </a:r>
            <a:r>
              <a:rPr lang="en-US" dirty="0" err="1"/>
              <a:t>rfid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facial recognition, I will demo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0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idea, I used object detection to detect a parcel on my doorstep.</a:t>
            </a:r>
          </a:p>
          <a:p>
            <a:endParaRPr lang="en-US" dirty="0"/>
          </a:p>
          <a:p>
            <a:r>
              <a:rPr lang="en-US" dirty="0"/>
              <a:t>the design goes as follow…. Capture image &gt; send image to server hosted by my computer &gt; upload image to </a:t>
            </a:r>
            <a:r>
              <a:rPr lang="en-US" dirty="0" err="1"/>
              <a:t>api</a:t>
            </a:r>
            <a:r>
              <a:rPr lang="en-US" dirty="0"/>
              <a:t> &gt; </a:t>
            </a:r>
            <a:r>
              <a:rPr lang="en-US" dirty="0" err="1"/>
              <a:t>api</a:t>
            </a:r>
            <a:r>
              <a:rPr lang="en-US" dirty="0"/>
              <a:t> return results</a:t>
            </a:r>
          </a:p>
          <a:p>
            <a:endParaRPr lang="en-US" dirty="0"/>
          </a:p>
          <a:p>
            <a:r>
              <a:rPr lang="en-US" dirty="0"/>
              <a:t>The result and image will then be displayed on my phone through telegram bot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78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object detection….</a:t>
            </a:r>
          </a:p>
          <a:p>
            <a:endParaRPr lang="en-US" dirty="0"/>
          </a:p>
          <a:p>
            <a:r>
              <a:rPr lang="en-US" dirty="0"/>
              <a:t>Traditionally, the most common method would be to use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need </a:t>
            </a:r>
            <a:r>
              <a:rPr lang="en-US" dirty="0" err="1"/>
              <a:t>nvidia</a:t>
            </a:r>
            <a:r>
              <a:rPr lang="en-US" dirty="0"/>
              <a:t> and train own dataset</a:t>
            </a:r>
          </a:p>
          <a:p>
            <a:endParaRPr lang="en-US" dirty="0"/>
          </a:p>
          <a:p>
            <a:r>
              <a:rPr lang="en-US" dirty="0"/>
              <a:t>But this can all be alleviated with google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1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telegram bot is actually able to perform lots of task such as performing a delivery, read emails etc.</a:t>
            </a:r>
          </a:p>
          <a:p>
            <a:endParaRPr lang="en-US" dirty="0"/>
          </a:p>
          <a:p>
            <a:r>
              <a:rPr lang="en-US" dirty="0"/>
              <a:t>For this idea, I configure it to send message and image</a:t>
            </a:r>
          </a:p>
          <a:p>
            <a:endParaRPr lang="en-US" dirty="0"/>
          </a:p>
          <a:p>
            <a:r>
              <a:rPr lang="en-US" dirty="0"/>
              <a:t>For sending the message via telegram bot, the following function is used</a:t>
            </a:r>
          </a:p>
          <a:p>
            <a:endParaRPr lang="en-US" dirty="0"/>
          </a:p>
          <a:p>
            <a:r>
              <a:rPr lang="en-US" dirty="0"/>
              <a:t>All Through http request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04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 and confidence at the right</a:t>
            </a:r>
          </a:p>
          <a:p>
            <a:endParaRPr lang="en-US" dirty="0"/>
          </a:p>
          <a:p>
            <a:r>
              <a:rPr lang="en-US" dirty="0"/>
              <a:t>If detected what we want, alert telegram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take a look at </a:t>
            </a:r>
            <a:r>
              <a:rPr lang="en-US" dirty="0" err="1"/>
              <a:t>whats</a:t>
            </a:r>
            <a:r>
              <a:rPr lang="en-US" dirty="0"/>
              <a:t> available today</a:t>
            </a:r>
          </a:p>
          <a:p>
            <a:endParaRPr lang="en-US" dirty="0"/>
          </a:p>
          <a:p>
            <a:r>
              <a:rPr lang="en-US" dirty="0"/>
              <a:t>These are known as control hubs. They mainly control any devices connected to them</a:t>
            </a:r>
          </a:p>
          <a:p>
            <a:endParaRPr lang="en-US" dirty="0"/>
          </a:p>
          <a:p>
            <a:r>
              <a:rPr lang="en-US" dirty="0"/>
              <a:t>And then u purchase a bunch of “smart” appliances to link to these control hubs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13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https://github.com/Bellafaire/ESP32-Smart-Watch</a:t>
            </a:r>
          </a:p>
          <a:p>
            <a:endParaRPr lang="en-SG" dirty="0"/>
          </a:p>
          <a:p>
            <a:r>
              <a:rPr lang="en-SG" dirty="0"/>
              <a:t>Inspired by esp32 watch</a:t>
            </a:r>
          </a:p>
          <a:p>
            <a:endParaRPr lang="en-SG" dirty="0"/>
          </a:p>
          <a:p>
            <a:r>
              <a:rPr lang="en-SG" dirty="0"/>
              <a:t>More convenient to press remote control that to unlock phone and launch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57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Designing of the </a:t>
            </a:r>
            <a:r>
              <a:rPr lang="en-US" dirty="0" err="1"/>
              <a:t>ui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 to control pixel by pixel</a:t>
            </a:r>
          </a:p>
          <a:p>
            <a:endParaRPr lang="en-US" dirty="0"/>
          </a:p>
          <a:p>
            <a:r>
              <a:rPr lang="en-US" dirty="0" err="1"/>
              <a:t>Drawbitmap</a:t>
            </a:r>
            <a:r>
              <a:rPr lang="en-US" dirty="0"/>
              <a:t> for buttons</a:t>
            </a:r>
          </a:p>
          <a:p>
            <a:endParaRPr lang="en-US" dirty="0"/>
          </a:p>
          <a:p>
            <a:r>
              <a:rPr lang="en-US" dirty="0" err="1"/>
              <a:t>Ringmeter</a:t>
            </a:r>
            <a:r>
              <a:rPr lang="en-US" dirty="0"/>
              <a:t> to display sensor value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15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backend sending and reading of data using the following commands by Blynk API</a:t>
            </a:r>
          </a:p>
          <a:p>
            <a:endParaRPr lang="en-US" dirty="0"/>
          </a:p>
          <a:p>
            <a:r>
              <a:rPr lang="en-US" dirty="0"/>
              <a:t>Send via http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52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Monitoring system – incorporate more sensors (motion sensor to see visitor, water level sensor to identify leakage etc.)</a:t>
            </a:r>
          </a:p>
          <a:p>
            <a:endParaRPr lang="en-US" dirty="0"/>
          </a:p>
          <a:p>
            <a:r>
              <a:rPr lang="en-US" dirty="0"/>
              <a:t>Remote controller – enhance my </a:t>
            </a:r>
            <a:r>
              <a:rPr lang="en-US" dirty="0" err="1"/>
              <a:t>ui</a:t>
            </a:r>
            <a:r>
              <a:rPr lang="en-US" dirty="0"/>
              <a:t> and implement it to an actual esp32 watch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83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need to buy new automation products</a:t>
            </a:r>
          </a:p>
          <a:p>
            <a:endParaRPr lang="en-US" dirty="0"/>
          </a:p>
          <a:p>
            <a:r>
              <a:rPr lang="en-US" dirty="0"/>
              <a:t>Everything can be linked to one app</a:t>
            </a:r>
          </a:p>
          <a:p>
            <a:endParaRPr lang="en-US" dirty="0"/>
          </a:p>
          <a:p>
            <a:r>
              <a:rPr lang="en-US" dirty="0"/>
              <a:t>Save money cheaper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9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still have the basic functions</a:t>
            </a:r>
          </a:p>
          <a:p>
            <a:endParaRPr lang="en-SG" dirty="0"/>
          </a:p>
          <a:p>
            <a:r>
              <a:rPr lang="en-SG" dirty="0"/>
              <a:t>Just no internet access</a:t>
            </a:r>
          </a:p>
          <a:p>
            <a:endParaRPr lang="en-SG" dirty="0"/>
          </a:p>
          <a:p>
            <a:r>
              <a:rPr lang="en-SG" dirty="0"/>
              <a:t>Common option is to just throw them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8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upgrade them</a:t>
            </a:r>
          </a:p>
          <a:p>
            <a:endParaRPr lang="en-US" dirty="0"/>
          </a:p>
          <a:p>
            <a:r>
              <a:rPr lang="en-US" dirty="0"/>
              <a:t>Install a microprocessor capable of accessing the internet</a:t>
            </a:r>
          </a:p>
          <a:p>
            <a:endParaRPr lang="en-US" dirty="0"/>
          </a:p>
          <a:p>
            <a:r>
              <a:rPr lang="en-US" dirty="0"/>
              <a:t>Develop our own software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1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MY goal in this project</a:t>
            </a:r>
          </a:p>
          <a:p>
            <a:endParaRPr lang="en-US" dirty="0"/>
          </a:p>
          <a:p>
            <a:r>
              <a:rPr lang="en-SG" dirty="0"/>
              <a:t>Most of my designs revolves around my personal experience living at home </a:t>
            </a:r>
          </a:p>
          <a:p>
            <a:endParaRPr lang="en-SG" dirty="0"/>
          </a:p>
          <a:p>
            <a:r>
              <a:rPr lang="en-SG" dirty="0"/>
              <a:t>Ever since the covid pandemic, learning from home has become a norm.</a:t>
            </a:r>
          </a:p>
          <a:p>
            <a:endParaRPr lang="en-SG" dirty="0"/>
          </a:p>
          <a:p>
            <a:r>
              <a:rPr lang="en-SG" dirty="0"/>
              <a:t>While watching lectures…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is as follows….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9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</a:t>
            </a:r>
            <a:r>
              <a:rPr lang="en-US" dirty="0" err="1"/>
              <a:t>blynk</a:t>
            </a:r>
            <a:r>
              <a:rPr lang="en-US" dirty="0"/>
              <a:t>, Blynk is a IoT platform for android and </a:t>
            </a:r>
            <a:r>
              <a:rPr lang="en-US" dirty="0" err="1"/>
              <a:t>ios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was used in this project to server as a medium for data transfer and control between the devices</a:t>
            </a:r>
          </a:p>
          <a:p>
            <a:endParaRPr lang="en-US" dirty="0"/>
          </a:p>
          <a:p>
            <a:r>
              <a:rPr lang="en-US" dirty="0"/>
              <a:t>Comes with a web dashboard so u can also control with your computer</a:t>
            </a:r>
          </a:p>
          <a:p>
            <a:endParaRPr lang="en-US" dirty="0"/>
          </a:p>
          <a:p>
            <a:r>
              <a:rPr lang="en-US" dirty="0"/>
              <a:t>Assign virtual pin</a:t>
            </a:r>
          </a:p>
          <a:p>
            <a:endParaRPr lang="en-US" dirty="0"/>
          </a:p>
          <a:p>
            <a:r>
              <a:rPr lang="en-US" dirty="0"/>
              <a:t>Generate token</a:t>
            </a:r>
          </a:p>
          <a:p>
            <a:endParaRPr lang="en-US" dirty="0"/>
          </a:p>
          <a:p>
            <a:r>
              <a:rPr lang="en-US" dirty="0"/>
              <a:t>Link device and design mobile dashboard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32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functions used to read and write data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18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idea was to automate my fans and lights as my switches are pretty far away from desk</a:t>
            </a:r>
          </a:p>
          <a:p>
            <a:endParaRPr lang="en-US" dirty="0"/>
          </a:p>
          <a:p>
            <a:r>
              <a:rPr lang="en-US" dirty="0"/>
              <a:t>I also tend to forget to turn them off (motion sensor)</a:t>
            </a:r>
          </a:p>
          <a:p>
            <a:endParaRPr lang="en-US" dirty="0"/>
          </a:p>
          <a:p>
            <a:r>
              <a:rPr lang="en-US" dirty="0"/>
              <a:t>Did not notice rain because of listening to lectures (rain sensor + notification)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9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emf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ve8DkkVdhI?feature=oemb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9.jpeg"/><Relationship Id="rId3" Type="http://schemas.openxmlformats.org/officeDocument/2006/relationships/image" Target="../media/image3.jpeg"/><Relationship Id="rId7" Type="http://schemas.openxmlformats.org/officeDocument/2006/relationships/hyperlink" Target="http://gouforit.com/wiko-fizz-opinion-y-analisis-de-este-smartphone-de-gama-baja/" TargetMode="External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hyperlink" Target="http://www.ccpixs.com/ccimages/vector-heartbeat/1177/" TargetMode="External"/><Relationship Id="rId5" Type="http://schemas.openxmlformats.org/officeDocument/2006/relationships/hyperlink" Target="http://hardware-libre.fr/2016/09/20-u9-smartwatch-review/" TargetMode="External"/><Relationship Id="rId15" Type="http://schemas.openxmlformats.org/officeDocument/2006/relationships/image" Target="../media/image11.jpeg"/><Relationship Id="rId10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hyperlink" Target="https://pixeleducativo.blogspot.com/2011/11/redes-e-internet.html" TargetMode="External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1.png"/><Relationship Id="rId4" Type="http://schemas.openxmlformats.org/officeDocument/2006/relationships/image" Target="../media/image26.jpeg"/><Relationship Id="rId9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IOT - development of home automation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Ooi Kok Yih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56CBC06-AFCC-4937-8EA9-F545A2EB0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ushions on a sofa against a yellow wall with frame decorations">
            <a:extLst>
              <a:ext uri="{FF2B5EF4-FFF2-40B4-BE49-F238E27FC236}">
                <a16:creationId xmlns:a16="http://schemas.microsoft.com/office/drawing/2014/main" id="{63EA2A73-4EEE-6D0C-CCE7-5F53EFF0B9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1417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6740A-2CB0-EE04-EC2A-40A1E40C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 1 - Room simulation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041084-7D34-40AA-ACA7-1EFFC8212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02F07A0-F2B0-A45A-4E30-5C76D6406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51" y="520706"/>
            <a:ext cx="7150753" cy="3903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4" descr="Who Invented the Lightbulb? Hint: Not Edison">
            <a:extLst>
              <a:ext uri="{FF2B5EF4-FFF2-40B4-BE49-F238E27FC236}">
                <a16:creationId xmlns:a16="http://schemas.microsoft.com/office/drawing/2014/main" id="{AB680178-2BD8-9B9D-3FDB-81C036E5F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164" y="680096"/>
            <a:ext cx="2370242" cy="13332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Module with motor, propeller and driver L9110 | GM electronic COM">
            <a:extLst>
              <a:ext uri="{FF2B5EF4-FFF2-40B4-BE49-F238E27FC236}">
                <a16:creationId xmlns:a16="http://schemas.microsoft.com/office/drawing/2014/main" id="{09333EE0-A773-931F-495F-D6E28F933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039" y="434823"/>
            <a:ext cx="1903108" cy="1903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AM312 Body Motion Sensor">
            <a:extLst>
              <a:ext uri="{FF2B5EF4-FFF2-40B4-BE49-F238E27FC236}">
                <a16:creationId xmlns:a16="http://schemas.microsoft.com/office/drawing/2014/main" id="{9C50CF97-95D2-350C-511C-42959330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97" y="2781173"/>
            <a:ext cx="1417961" cy="18329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Rain Sensor – Smart Engineering Solutions">
            <a:extLst>
              <a:ext uri="{FF2B5EF4-FFF2-40B4-BE49-F238E27FC236}">
                <a16:creationId xmlns:a16="http://schemas.microsoft.com/office/drawing/2014/main" id="{9FB9F8B3-57EC-0C65-AFAE-DB5E3064E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778" y="2472499"/>
            <a:ext cx="2229628" cy="22296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lynk (legacy) - Apps on Google Play">
            <a:extLst>
              <a:ext uri="{FF2B5EF4-FFF2-40B4-BE49-F238E27FC236}">
                <a16:creationId xmlns:a16="http://schemas.microsoft.com/office/drawing/2014/main" id="{F5BF8507-1B99-69B4-3A3C-08295D8B6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182" y="4982676"/>
            <a:ext cx="1417961" cy="141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53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53893-0DDA-F9C0-FABF-92D204F6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95" y="643467"/>
            <a:ext cx="994220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0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A9DBC-03D4-9D6F-EECB-87B0131C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92" y="643467"/>
            <a:ext cx="991921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CB53C-1A36-2C0B-B6D5-297EECF40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69" y="643467"/>
            <a:ext cx="99358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1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3DC1-9541-7E89-8E71-14545AD0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Idea 2 – door simulation</a:t>
            </a:r>
            <a:endParaRPr lang="en-SG" dirty="0"/>
          </a:p>
        </p:txBody>
      </p:sp>
      <p:pic>
        <p:nvPicPr>
          <p:cNvPr id="5" name="Picture 4" descr="An open door on a blue wall">
            <a:extLst>
              <a:ext uri="{FF2B5EF4-FFF2-40B4-BE49-F238E27FC236}">
                <a16:creationId xmlns:a16="http://schemas.microsoft.com/office/drawing/2014/main" id="{D7EA3ED6-DA78-C58B-6918-E62CC9995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16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pic>
        <p:nvPicPr>
          <p:cNvPr id="2050" name="Picture 2" descr="12VDC Solenoid Door Lock">
            <a:extLst>
              <a:ext uri="{FF2B5EF4-FFF2-40B4-BE49-F238E27FC236}">
                <a16:creationId xmlns:a16="http://schemas.microsoft.com/office/drawing/2014/main" id="{8D0B142E-215D-77B2-6FB3-C0A03699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53" y="4488025"/>
            <a:ext cx="2202024" cy="22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e RC522 RFID module with Arduino and an OLED display - RFID lock -  Electronics-Lab.com">
            <a:extLst>
              <a:ext uri="{FF2B5EF4-FFF2-40B4-BE49-F238E27FC236}">
                <a16:creationId xmlns:a16="http://schemas.microsoft.com/office/drawing/2014/main" id="{B3A356DD-69C2-1328-C75E-91433794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7" y="2383551"/>
            <a:ext cx="2076375" cy="17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lynk (legacy) - Apps on Google Play">
            <a:extLst>
              <a:ext uri="{FF2B5EF4-FFF2-40B4-BE49-F238E27FC236}">
                <a16:creationId xmlns:a16="http://schemas.microsoft.com/office/drawing/2014/main" id="{481CE60F-41AA-EB14-C840-2D7784F6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63" y="2202024"/>
            <a:ext cx="1610074" cy="16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SP32 CAM Based Face &amp; Eyes Recognition System">
            <a:extLst>
              <a:ext uri="{FF2B5EF4-FFF2-40B4-BE49-F238E27FC236}">
                <a16:creationId xmlns:a16="http://schemas.microsoft.com/office/drawing/2014/main" id="{9BF1697F-075C-15EF-6C05-B3DE6E1B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57" y="2505360"/>
            <a:ext cx="2707555" cy="1521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E542C2C-74B1-97E5-5C31-67006539177E}"/>
              </a:ext>
            </a:extLst>
          </p:cNvPr>
          <p:cNvSpPr/>
          <p:nvPr/>
        </p:nvSpPr>
        <p:spPr>
          <a:xfrm rot="14135844">
            <a:off x="1264449" y="4590899"/>
            <a:ext cx="1286713" cy="167935"/>
          </a:xfrm>
          <a:prstGeom prst="leftArrow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B0BC2FF-C49D-BCD2-C745-60CC9A2572D7}"/>
              </a:ext>
            </a:extLst>
          </p:cNvPr>
          <p:cNvSpPr/>
          <p:nvPr/>
        </p:nvSpPr>
        <p:spPr>
          <a:xfrm rot="16200000">
            <a:off x="2890310" y="4028644"/>
            <a:ext cx="670249" cy="248511"/>
          </a:xfrm>
          <a:prstGeom prst="leftArrow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F390C327-1F7C-20A4-52DB-1681C8620DC1}"/>
              </a:ext>
            </a:extLst>
          </p:cNvPr>
          <p:cNvSpPr/>
          <p:nvPr/>
        </p:nvSpPr>
        <p:spPr>
          <a:xfrm rot="18951737">
            <a:off x="4545036" y="4660883"/>
            <a:ext cx="1286713" cy="167935"/>
          </a:xfrm>
          <a:prstGeom prst="leftArrow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33751-C941-BA2B-D7B9-9D4D2D67C873}"/>
              </a:ext>
            </a:extLst>
          </p:cNvPr>
          <p:cNvSpPr txBox="1"/>
          <p:nvPr/>
        </p:nvSpPr>
        <p:spPr>
          <a:xfrm>
            <a:off x="799093" y="4447190"/>
            <a:ext cx="109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control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84D15-371B-B0CC-EAC3-8B62E0BFCC8F}"/>
              </a:ext>
            </a:extLst>
          </p:cNvPr>
          <p:cNvSpPr txBox="1"/>
          <p:nvPr/>
        </p:nvSpPr>
        <p:spPr>
          <a:xfrm>
            <a:off x="2215238" y="3845329"/>
            <a:ext cx="109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App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D56AD-C685-F9D8-9819-04AB82CD1E0C}"/>
              </a:ext>
            </a:extLst>
          </p:cNvPr>
          <p:cNvSpPr txBox="1"/>
          <p:nvPr/>
        </p:nvSpPr>
        <p:spPr>
          <a:xfrm>
            <a:off x="5305579" y="4816708"/>
            <a:ext cx="109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Blynk API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223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CDB32-A45C-4FEC-0933-40FF5BA5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52" y="643467"/>
            <a:ext cx="993669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9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4E25C-095E-B6E8-99C6-5C3821A7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9" y="643467"/>
            <a:ext cx="991488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5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Object Detection Using OpenCV YOLO | Great Learning">
            <a:extLst>
              <a:ext uri="{FF2B5EF4-FFF2-40B4-BE49-F238E27FC236}">
                <a16:creationId xmlns:a16="http://schemas.microsoft.com/office/drawing/2014/main" id="{B6B23994-ECFA-B870-AF5D-BA580CAD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206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8F632-44BA-3C98-151D-21A27E28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3 – Monitoring system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D59F1-3EB7-03EC-DA0C-0EBA9591F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88" y="2292633"/>
            <a:ext cx="7179905" cy="37470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E4F28-CAEA-3290-F2C9-BCD3933F6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882" y="2670048"/>
            <a:ext cx="4330803" cy="32122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74" name="Picture 2" descr="Google Cloud Vision API - SimpleOCR">
            <a:extLst>
              <a:ext uri="{FF2B5EF4-FFF2-40B4-BE49-F238E27FC236}">
                <a16:creationId xmlns:a16="http://schemas.microsoft.com/office/drawing/2014/main" id="{39E86411-2427-76F4-D3A6-27990125B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715" y="201676"/>
            <a:ext cx="3695700" cy="22666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1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Introduction To Tensorflow | Deep Learning Using Tensorflow">
            <a:extLst>
              <a:ext uri="{FF2B5EF4-FFF2-40B4-BE49-F238E27FC236}">
                <a16:creationId xmlns:a16="http://schemas.microsoft.com/office/drawing/2014/main" id="{F93E7DEC-1522-0F66-F9C1-BA409169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9378" y="753230"/>
            <a:ext cx="4291584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00" name="Picture 4" descr="Uploading Dataset To Kaggle - BLOCKGENI">
            <a:extLst>
              <a:ext uri="{FF2B5EF4-FFF2-40B4-BE49-F238E27FC236}">
                <a16:creationId xmlns:a16="http://schemas.microsoft.com/office/drawing/2014/main" id="{028C310F-9335-7D4B-D5D1-8B505B132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366" y="4139236"/>
            <a:ext cx="2322576" cy="15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2" name="Picture 6" descr="CUDA - Wikipedia">
            <a:extLst>
              <a:ext uri="{FF2B5EF4-FFF2-40B4-BE49-F238E27FC236}">
                <a16:creationId xmlns:a16="http://schemas.microsoft.com/office/drawing/2014/main" id="{0DA89C71-D8EC-EBC5-DE26-61478EF4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862" y="4211817"/>
            <a:ext cx="2322576" cy="140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4" name="Picture 8" descr="15 Reasons Your Computer Is Slow &amp; How to Fix It! [Vintage]">
            <a:extLst>
              <a:ext uri="{FF2B5EF4-FFF2-40B4-BE49-F238E27FC236}">
                <a16:creationId xmlns:a16="http://schemas.microsoft.com/office/drawing/2014/main" id="{5AFDE824-24DC-0420-201A-5BDB5CF6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1342" y="1308684"/>
            <a:ext cx="5120640" cy="425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3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What is Cloud Vision API?">
            <a:hlinkClick r:id="" action="ppaction://media"/>
            <a:extLst>
              <a:ext uri="{FF2B5EF4-FFF2-40B4-BE49-F238E27FC236}">
                <a16:creationId xmlns:a16="http://schemas.microsoft.com/office/drawing/2014/main" id="{02158D14-DBB4-8616-F587-FCC77F0073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5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36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A midsection of a person holding a miniature house">
            <a:extLst>
              <a:ext uri="{FF2B5EF4-FFF2-40B4-BE49-F238E27FC236}">
                <a16:creationId xmlns:a16="http://schemas.microsoft.com/office/drawing/2014/main" id="{D76D4AB6-EA5E-D29D-39C6-E7E643A96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742" b="972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6" name="Rectangle 38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IOT &amp; home automation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B883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mart watch on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0B80BBCA-E7FB-4DED-A113-63A2D26FA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79449" y="3251601"/>
            <a:ext cx="2605044" cy="1953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2E23C0-68E7-49A0-9C50-0361DC8D5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84970" y="3291522"/>
            <a:ext cx="1248462" cy="1958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E54240A9-1C43-41C9-A212-81F2A4AD7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872765" y="856276"/>
            <a:ext cx="1905000" cy="1428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8" name="Arrow: Up 57">
            <a:extLst>
              <a:ext uri="{FF2B5EF4-FFF2-40B4-BE49-F238E27FC236}">
                <a16:creationId xmlns:a16="http://schemas.microsoft.com/office/drawing/2014/main" id="{F29E4032-1A42-4D51-917E-AEC333F553F9}"/>
              </a:ext>
            </a:extLst>
          </p:cNvPr>
          <p:cNvSpPr/>
          <p:nvPr/>
        </p:nvSpPr>
        <p:spPr>
          <a:xfrm rot="2809213">
            <a:off x="5992866" y="2391350"/>
            <a:ext cx="600075" cy="712469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3B42B059-3431-48A3-83CC-959DE99FBE41}"/>
              </a:ext>
            </a:extLst>
          </p:cNvPr>
          <p:cNvSpPr/>
          <p:nvPr/>
        </p:nvSpPr>
        <p:spPr>
          <a:xfrm rot="8327146">
            <a:off x="8842051" y="2394456"/>
            <a:ext cx="600075" cy="712469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4" name="Picture 73" descr="A red heart with a white symbol&#10;&#10;Description automatically generated with low confidence">
            <a:extLst>
              <a:ext uri="{FF2B5EF4-FFF2-40B4-BE49-F238E27FC236}">
                <a16:creationId xmlns:a16="http://schemas.microsoft.com/office/drawing/2014/main" id="{9B4753E3-2426-46D1-A256-8937136F47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99568" y="5686480"/>
            <a:ext cx="945731" cy="630487"/>
          </a:xfrm>
          <a:prstGeom prst="rect">
            <a:avLst/>
          </a:prstGeom>
        </p:spPr>
      </p:pic>
      <p:pic>
        <p:nvPicPr>
          <p:cNvPr id="1026" name="Picture 2" descr="Watch your step: why the 10,000 daily goal is built on bad science | Health  &amp; wellbeing | The Guardian">
            <a:extLst>
              <a:ext uri="{FF2B5EF4-FFF2-40B4-BE49-F238E27FC236}">
                <a16:creationId xmlns:a16="http://schemas.microsoft.com/office/drawing/2014/main" id="{D8E49EC4-0698-4868-885E-39E3FB19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64" y="5601778"/>
            <a:ext cx="819783" cy="8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ood and bad of location tracking">
            <a:extLst>
              <a:ext uri="{FF2B5EF4-FFF2-40B4-BE49-F238E27FC236}">
                <a16:creationId xmlns:a16="http://schemas.microsoft.com/office/drawing/2014/main" id="{94947BFE-87E7-456F-B74C-5F6732F64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5686480"/>
            <a:ext cx="819782" cy="74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Arrow: Up 75">
            <a:extLst>
              <a:ext uri="{FF2B5EF4-FFF2-40B4-BE49-F238E27FC236}">
                <a16:creationId xmlns:a16="http://schemas.microsoft.com/office/drawing/2014/main" id="{FDA212F3-3E1C-4BB0-A176-27564613CAA7}"/>
              </a:ext>
            </a:extLst>
          </p:cNvPr>
          <p:cNvSpPr/>
          <p:nvPr/>
        </p:nvSpPr>
        <p:spPr>
          <a:xfrm>
            <a:off x="5079067" y="5331812"/>
            <a:ext cx="157844" cy="206764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9" name="Arrow: Up 78">
            <a:extLst>
              <a:ext uri="{FF2B5EF4-FFF2-40B4-BE49-F238E27FC236}">
                <a16:creationId xmlns:a16="http://schemas.microsoft.com/office/drawing/2014/main" id="{52CF26B3-9B13-4477-8659-000ADAB9AFC9}"/>
              </a:ext>
            </a:extLst>
          </p:cNvPr>
          <p:cNvSpPr/>
          <p:nvPr/>
        </p:nvSpPr>
        <p:spPr>
          <a:xfrm>
            <a:off x="6135059" y="5365620"/>
            <a:ext cx="157844" cy="22267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0" name="Arrow: Up 79">
            <a:extLst>
              <a:ext uri="{FF2B5EF4-FFF2-40B4-BE49-F238E27FC236}">
                <a16:creationId xmlns:a16="http://schemas.microsoft.com/office/drawing/2014/main" id="{5857CB1C-736C-468C-8156-84F35DC65F7D}"/>
              </a:ext>
            </a:extLst>
          </p:cNvPr>
          <p:cNvSpPr/>
          <p:nvPr/>
        </p:nvSpPr>
        <p:spPr>
          <a:xfrm rot="21407924">
            <a:off x="7299047" y="5383707"/>
            <a:ext cx="158763" cy="213804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032" name="Picture 8" descr="What is the Internet of Things? How the IoT works, and more | Norton">
            <a:extLst>
              <a:ext uri="{FF2B5EF4-FFF2-40B4-BE49-F238E27FC236}">
                <a16:creationId xmlns:a16="http://schemas.microsoft.com/office/drawing/2014/main" id="{051132D6-F2EC-40B5-A3D5-B0636392A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48" y="1458715"/>
            <a:ext cx="7042790" cy="39615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o else wants home automation to live stress less life with IoT">
            <a:extLst>
              <a:ext uri="{FF2B5EF4-FFF2-40B4-BE49-F238E27FC236}">
                <a16:creationId xmlns:a16="http://schemas.microsoft.com/office/drawing/2014/main" id="{565A39CE-0F38-4627-BAFF-E4F36937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64" y="1591963"/>
            <a:ext cx="6905625" cy="3724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2017 Roundup Of Internet Of Things Forecasts">
            <a:extLst>
              <a:ext uri="{FF2B5EF4-FFF2-40B4-BE49-F238E27FC236}">
                <a16:creationId xmlns:a16="http://schemas.microsoft.com/office/drawing/2014/main" id="{7F688FE0-E093-4D83-AE21-66D221161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48" y="856276"/>
            <a:ext cx="7325683" cy="553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51F2A7-6577-41FC-9FD0-19FD1B2E2F0D}"/>
              </a:ext>
            </a:extLst>
          </p:cNvPr>
          <p:cNvSpPr txBox="1"/>
          <p:nvPr/>
        </p:nvSpPr>
        <p:spPr>
          <a:xfrm>
            <a:off x="5276774" y="6421561"/>
            <a:ext cx="7325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Reference: https://www.statista.com/statistics/471264/iot-number-of-connected-devices-worldwide/</a:t>
            </a:r>
            <a:endParaRPr lang="en-SG" sz="1050" i="1" dirty="0"/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76" grpId="0" animBg="1"/>
      <p:bldP spid="76" grpId="1" animBg="1"/>
      <p:bldP spid="79" grpId="0" animBg="1"/>
      <p:bldP spid="79" grpId="1" animBg="1"/>
      <p:bldP spid="80" grpId="0" animBg="1"/>
      <p:bldP spid="80" grpId="1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021EEE-49DB-F556-2E68-986BB2AB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90" y="311784"/>
            <a:ext cx="8242305" cy="5179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8610A-2CA7-A7D7-38F1-CE19FF97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85" y="3386458"/>
            <a:ext cx="7699129" cy="3159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2" name="Picture 2" descr="Telegram APIs">
            <a:extLst>
              <a:ext uri="{FF2B5EF4-FFF2-40B4-BE49-F238E27FC236}">
                <a16:creationId xmlns:a16="http://schemas.microsoft.com/office/drawing/2014/main" id="{9EEE7FBD-A812-B2C6-6187-A6CCB593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880" y="311784"/>
            <a:ext cx="2847975" cy="2847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64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6585E-FF35-2C55-F2D0-4B4ED1AFE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76" y="54641"/>
            <a:ext cx="9451373" cy="6803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8147E-3CFC-BF57-7022-D16ADD337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955" y="218597"/>
            <a:ext cx="3118092" cy="64754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CF9D8-BDE7-A970-75FB-3A6D9DB8A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369" y="655299"/>
            <a:ext cx="5476769" cy="3440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794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74" name="Straight Connector 7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2655CCF-30A2-BD0A-2E0D-7C6B3ECE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Idea 4 – remote controller</a:t>
            </a:r>
          </a:p>
        </p:txBody>
      </p:sp>
      <p:pic>
        <p:nvPicPr>
          <p:cNvPr id="7170" name="Picture 2" descr="The Best Esp32 Projects of 2021 | All3DP">
            <a:extLst>
              <a:ext uri="{FF2B5EF4-FFF2-40B4-BE49-F238E27FC236}">
                <a16:creationId xmlns:a16="http://schemas.microsoft.com/office/drawing/2014/main" id="{CC5F0A37-9A73-8371-4283-BFCC1B86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" b="32011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064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DE65A-74A5-ABA3-89B1-D34C9ED8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16" y="214604"/>
            <a:ext cx="6528619" cy="3982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77C2F-1657-826C-6547-B12400CAA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8" y="4619654"/>
            <a:ext cx="7947313" cy="43812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D4163B-8456-3D8C-0243-E92BD02F9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862" y="214604"/>
            <a:ext cx="5078575" cy="3982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E0C590-5A22-BEF5-C9CE-CF5F3486C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43" y="5577713"/>
            <a:ext cx="6410632" cy="1868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EDCA3-C50B-2168-CA3D-29B3F3D7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946" y="4666429"/>
            <a:ext cx="3240120" cy="18225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01744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F7C66C-AB7A-37AA-4A04-2F651419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6" y="774807"/>
            <a:ext cx="5783314" cy="29557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970142-5B97-4063-9AD9-AF3903474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1575CBA-12C9-F9A6-E2AA-59968D6D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351" y="900664"/>
            <a:ext cx="5884563" cy="2703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811671-7C1E-53F2-ACEA-DC841C3D1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975" y="4605337"/>
            <a:ext cx="5467350" cy="1495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93660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13418-EA83-C4C4-512C-0892883D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69" y="643467"/>
            <a:ext cx="99358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23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mera lens close up">
            <a:extLst>
              <a:ext uri="{FF2B5EF4-FFF2-40B4-BE49-F238E27FC236}">
                <a16:creationId xmlns:a16="http://schemas.microsoft.com/office/drawing/2014/main" id="{E30CC80E-8FDE-01D2-F102-551035D58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3CDBB-50A7-7509-D35C-2BE9F9A0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610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dder in the desert">
            <a:extLst>
              <a:ext uri="{FF2B5EF4-FFF2-40B4-BE49-F238E27FC236}">
                <a16:creationId xmlns:a16="http://schemas.microsoft.com/office/drawing/2014/main" id="{7890962A-F17B-75C5-C75D-99410B03D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881D8-EEE4-4AB5-BF4F-3B3B5DCC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recommendations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AC9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Awesome Ways to Automate Home and Life With Your Smartwatch">
            <a:extLst>
              <a:ext uri="{FF2B5EF4-FFF2-40B4-BE49-F238E27FC236}">
                <a16:creationId xmlns:a16="http://schemas.microsoft.com/office/drawing/2014/main" id="{189F2B53-5832-2901-24A9-065019C8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505" y="1594349"/>
            <a:ext cx="7278381" cy="36439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2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idsection of a person holding a miniature house">
            <a:extLst>
              <a:ext uri="{FF2B5EF4-FFF2-40B4-BE49-F238E27FC236}">
                <a16:creationId xmlns:a16="http://schemas.microsoft.com/office/drawing/2014/main" id="{A616BE40-FC28-2376-4F2B-994D7193E0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9372" r="-1" b="131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ADF93D-A531-4D0B-9A25-22B95B7C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-waste Day aims to increase recycling rates of electronics - TCO  Development">
            <a:extLst>
              <a:ext uri="{FF2B5EF4-FFF2-40B4-BE49-F238E27FC236}">
                <a16:creationId xmlns:a16="http://schemas.microsoft.com/office/drawing/2014/main" id="{C23A91BC-1EEA-4AF5-87F0-BE10A98F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" y="643466"/>
            <a:ext cx="4255452" cy="21277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524EF-A34E-4B9B-AB01-95DF2D17D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344" y="3609368"/>
            <a:ext cx="2533455" cy="2569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8" name="Picture 10" descr="Balance spendings, budget, money, save money icon - Free download">
            <a:extLst>
              <a:ext uri="{FF2B5EF4-FFF2-40B4-BE49-F238E27FC236}">
                <a16:creationId xmlns:a16="http://schemas.microsoft.com/office/drawing/2014/main" id="{10A0E51E-945E-4982-A783-49168D86E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04" y="994765"/>
            <a:ext cx="5037504" cy="50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Q&amp;a - Free education icons">
            <a:extLst>
              <a:ext uri="{FF2B5EF4-FFF2-40B4-BE49-F238E27FC236}">
                <a16:creationId xmlns:a16="http://schemas.microsoft.com/office/drawing/2014/main" id="{70F92996-27A7-4539-AABF-50ADE511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35" y="1156997"/>
            <a:ext cx="4713040" cy="47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074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Electronic Stores in Jakarta - What's New Jakarta">
            <a:extLst>
              <a:ext uri="{FF2B5EF4-FFF2-40B4-BE49-F238E27FC236}">
                <a16:creationId xmlns:a16="http://schemas.microsoft.com/office/drawing/2014/main" id="{8C715A12-4FC8-4E49-A73B-578187CA8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57B5A6-9A8E-4F81-B527-182E7BFC1643}"/>
              </a:ext>
            </a:extLst>
          </p:cNvPr>
          <p:cNvSpPr/>
          <p:nvPr/>
        </p:nvSpPr>
        <p:spPr>
          <a:xfrm>
            <a:off x="4296490" y="1990165"/>
            <a:ext cx="3451412" cy="4607859"/>
          </a:xfrm>
          <a:prstGeom prst="rect">
            <a:avLst/>
          </a:prstGeom>
          <a:solidFill>
            <a:schemeClr val="tx1">
              <a:alpha val="3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02F35-3705-4DCD-B3FE-A477978D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What’s in the market?</a:t>
            </a:r>
            <a:endParaRPr lang="en-SG" dirty="0">
              <a:solidFill>
                <a:srgbClr val="FFFFFF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Samsung Smart Home - SamsungDigitalLife | Samsung Digital Door Locks |  Audio Video Intercom | Samsung Smart Things">
            <a:extLst>
              <a:ext uri="{FF2B5EF4-FFF2-40B4-BE49-F238E27FC236}">
                <a16:creationId xmlns:a16="http://schemas.microsoft.com/office/drawing/2014/main" id="{448A4377-1797-4B81-803A-0B2B6364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50" y="2319679"/>
            <a:ext cx="3052762" cy="8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s Google Home the best Voice Control Speaker? - Wise Smart Homes">
            <a:extLst>
              <a:ext uri="{FF2B5EF4-FFF2-40B4-BE49-F238E27FC236}">
                <a16:creationId xmlns:a16="http://schemas.microsoft.com/office/drawing/2014/main" id="{27F6BC2D-7046-401F-9E14-9A34750D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80" y="4930943"/>
            <a:ext cx="2183073" cy="14553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mazon's Alexa recorded private conversation and sent it to random contact  | Amazon Alexa | The Guardian">
            <a:extLst>
              <a:ext uri="{FF2B5EF4-FFF2-40B4-BE49-F238E27FC236}">
                <a16:creationId xmlns:a16="http://schemas.microsoft.com/office/drawing/2014/main" id="{EBAD4365-5E6F-48E9-9C15-A61EF3174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33" y="3194152"/>
            <a:ext cx="2120011" cy="1590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est Smart Lights for 2022 - CNET">
            <a:extLst>
              <a:ext uri="{FF2B5EF4-FFF2-40B4-BE49-F238E27FC236}">
                <a16:creationId xmlns:a16="http://schemas.microsoft.com/office/drawing/2014/main" id="{88155F95-D402-4972-B330-79823EB7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78" y="1757361"/>
            <a:ext cx="3224646" cy="18138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mart Lock Market Growth Boosted By the Rising Popularity of Smartphones -  Identity in Digital Space - doteditorial - Digital Identities - Issues -  dotmagazine">
            <a:extLst>
              <a:ext uri="{FF2B5EF4-FFF2-40B4-BE49-F238E27FC236}">
                <a16:creationId xmlns:a16="http://schemas.microsoft.com/office/drawing/2014/main" id="{74773D29-BE6E-4F59-9A39-39CCCA63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73" y="4784160"/>
            <a:ext cx="3218350" cy="18138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amsung Family Hub Refrigerator review: Finally, a smart fridge that feels  smart - CNET">
            <a:extLst>
              <a:ext uri="{FF2B5EF4-FFF2-40B4-BE49-F238E27FC236}">
                <a16:creationId xmlns:a16="http://schemas.microsoft.com/office/drawing/2014/main" id="{03FDB90A-A8B3-4518-9448-4B721C22C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3" y="4447156"/>
            <a:ext cx="2867824" cy="21508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zviz updates its 360-degree Smart CCTV camera with a 4MP 2K sensor -  SoyaCincau">
            <a:extLst>
              <a:ext uri="{FF2B5EF4-FFF2-40B4-BE49-F238E27FC236}">
                <a16:creationId xmlns:a16="http://schemas.microsoft.com/office/drawing/2014/main" id="{1B693A42-24C3-4DF2-86A7-50E3C4B1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" y="2084832"/>
            <a:ext cx="3212359" cy="15900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0B55522-FF67-4553-905D-55D7C09A5C25}"/>
              </a:ext>
            </a:extLst>
          </p:cNvPr>
          <p:cNvSpPr/>
          <p:nvPr/>
        </p:nvSpPr>
        <p:spPr>
          <a:xfrm rot="5400000">
            <a:off x="3395715" y="5229225"/>
            <a:ext cx="575834" cy="714375"/>
          </a:xfrm>
          <a:prstGeom prst="up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EB5FF0F6-CEB1-49BF-8D0F-089735593BB4}"/>
              </a:ext>
            </a:extLst>
          </p:cNvPr>
          <p:cNvSpPr/>
          <p:nvPr/>
        </p:nvSpPr>
        <p:spPr>
          <a:xfrm rot="5400000">
            <a:off x="3516920" y="2499237"/>
            <a:ext cx="575834" cy="714375"/>
          </a:xfrm>
          <a:prstGeom prst="up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1D885332-6AFE-4E0D-9704-E680A1E6234E}"/>
              </a:ext>
            </a:extLst>
          </p:cNvPr>
          <p:cNvSpPr/>
          <p:nvPr/>
        </p:nvSpPr>
        <p:spPr>
          <a:xfrm rot="16200000">
            <a:off x="7951638" y="2399727"/>
            <a:ext cx="575834" cy="714375"/>
          </a:xfrm>
          <a:prstGeom prst="up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5BA0D1B4-91AD-40A1-89EE-EF5EFA9430A2}"/>
              </a:ext>
            </a:extLst>
          </p:cNvPr>
          <p:cNvSpPr/>
          <p:nvPr/>
        </p:nvSpPr>
        <p:spPr>
          <a:xfrm rot="16200000">
            <a:off x="8006525" y="5301446"/>
            <a:ext cx="575834" cy="714375"/>
          </a:xfrm>
          <a:prstGeom prst="up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8056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8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3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Vintage yellow TV on top of a wood plank with blue background">
            <a:extLst>
              <a:ext uri="{FF2B5EF4-FFF2-40B4-BE49-F238E27FC236}">
                <a16:creationId xmlns:a16="http://schemas.microsoft.com/office/drawing/2014/main" id="{9D460B61-5A98-2E44-9D5B-86D243C57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54" b="31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68D8B-CC7D-472E-9C46-AB04EEBB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about those old appliances?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EFEB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useless -">
            <a:extLst>
              <a:ext uri="{FF2B5EF4-FFF2-40B4-BE49-F238E27FC236}">
                <a16:creationId xmlns:a16="http://schemas.microsoft.com/office/drawing/2014/main" id="{F49DA303-E6DD-475C-9032-91976787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407" y="2285999"/>
            <a:ext cx="1769030" cy="17690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No Wi-Fi Zone – decodingwireless">
            <a:extLst>
              <a:ext uri="{FF2B5EF4-FFF2-40B4-BE49-F238E27FC236}">
                <a16:creationId xmlns:a16="http://schemas.microsoft.com/office/drawing/2014/main" id="{1386EB29-193D-42A8-BAB9-EB5403009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586" y="2285999"/>
            <a:ext cx="1986309" cy="1986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9E7F3D75-8F51-4CF6-BF51-F4CAF6EF7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285" y="2448699"/>
            <a:ext cx="2883560" cy="1621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8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 descr="36,466 Appliance Repair Stock Photos, Pictures &amp; Royalty-Free Images -  iStock">
            <a:extLst>
              <a:ext uri="{FF2B5EF4-FFF2-40B4-BE49-F238E27FC236}">
                <a16:creationId xmlns:a16="http://schemas.microsoft.com/office/drawing/2014/main" id="{7E3EB223-7B56-43B5-A444-6395C900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2A9D8-7E40-4874-9638-DB120C29C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690747" cy="1357884"/>
          </a:xfrm>
          <a:solidFill>
            <a:schemeClr val="tx1">
              <a:lumMod val="65000"/>
              <a:lumOff val="35000"/>
              <a:alpha val="45000"/>
            </a:schemeClr>
          </a:solidFill>
        </p:spPr>
        <p:txBody>
          <a:bodyPr/>
          <a:lstStyle/>
          <a:p>
            <a:r>
              <a:rPr lang="en-US" dirty="0"/>
              <a:t>upgrade them!!!</a:t>
            </a:r>
            <a:endParaRPr lang="en-SG" dirty="0"/>
          </a:p>
        </p:txBody>
      </p:sp>
      <p:pic>
        <p:nvPicPr>
          <p:cNvPr id="4098" name="Picture 2" descr="TV Recycling: What to Do with an Old Television Set">
            <a:extLst>
              <a:ext uri="{FF2B5EF4-FFF2-40B4-BE49-F238E27FC236}">
                <a16:creationId xmlns:a16="http://schemas.microsoft.com/office/drawing/2014/main" id="{EB5E5EE4-1D0D-4038-AB28-1FB8DC1B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3" y="2500542"/>
            <a:ext cx="3566310" cy="35663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DEMCU ESP32">
            <a:extLst>
              <a:ext uri="{FF2B5EF4-FFF2-40B4-BE49-F238E27FC236}">
                <a16:creationId xmlns:a16="http://schemas.microsoft.com/office/drawing/2014/main" id="{C15A5FEE-8436-47BA-9FF2-9B365B1C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49" y="2706979"/>
            <a:ext cx="2588921" cy="25889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5,042,432 Wifi Stock Photos, Pictures &amp; Royalty-Free Images - iStock">
            <a:extLst>
              <a:ext uri="{FF2B5EF4-FFF2-40B4-BE49-F238E27FC236}">
                <a16:creationId xmlns:a16="http://schemas.microsoft.com/office/drawing/2014/main" id="{77ABDAF7-AB66-402A-8F1A-D74CDC61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19" y="435803"/>
            <a:ext cx="1482662" cy="14826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mputer Calculations Icon, Outline Style Stock Vector - Illustration of  making, calculations: 145188312">
            <a:extLst>
              <a:ext uri="{FF2B5EF4-FFF2-40B4-BE49-F238E27FC236}">
                <a16:creationId xmlns:a16="http://schemas.microsoft.com/office/drawing/2014/main" id="{429508B5-E9E5-4E5C-B709-ACC72044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97" y="2399727"/>
            <a:ext cx="1453705" cy="14537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What is Coding? - Computer Science Degree Hub">
            <a:extLst>
              <a:ext uri="{FF2B5EF4-FFF2-40B4-BE49-F238E27FC236}">
                <a16:creationId xmlns:a16="http://schemas.microsoft.com/office/drawing/2014/main" id="{5209438A-6A01-488A-8A17-C219DB62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075" y="4548186"/>
            <a:ext cx="3057747" cy="20394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C1BBB9E1-FA37-4A3E-83B4-A4EEA74D76C7}"/>
              </a:ext>
            </a:extLst>
          </p:cNvPr>
          <p:cNvSpPr/>
          <p:nvPr/>
        </p:nvSpPr>
        <p:spPr>
          <a:xfrm>
            <a:off x="9620250" y="1943100"/>
            <a:ext cx="457200" cy="456627"/>
          </a:xfrm>
          <a:prstGeom prst="mathPlu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21DE269-8F96-486B-B58F-C5C320188B26}"/>
              </a:ext>
            </a:extLst>
          </p:cNvPr>
          <p:cNvSpPr/>
          <p:nvPr/>
        </p:nvSpPr>
        <p:spPr>
          <a:xfrm>
            <a:off x="9620250" y="3902703"/>
            <a:ext cx="457200" cy="456627"/>
          </a:xfrm>
          <a:prstGeom prst="mathPlu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E8E2F1A-824A-4975-9342-38D8B0D09BEB}"/>
              </a:ext>
            </a:extLst>
          </p:cNvPr>
          <p:cNvSpPr/>
          <p:nvPr/>
        </p:nvSpPr>
        <p:spPr>
          <a:xfrm>
            <a:off x="4404775" y="3650106"/>
            <a:ext cx="649245" cy="406652"/>
          </a:xfrm>
          <a:prstGeom prst="leftArrow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130C3CA-85BF-4433-BF2F-A2E166E6117D}"/>
                  </a:ext>
                </a:extLst>
              </p14:cNvPr>
              <p14:cNvContentPartPr/>
              <p14:nvPr/>
            </p14:nvContentPartPr>
            <p14:xfrm>
              <a:off x="7794092" y="302838"/>
              <a:ext cx="3995280" cy="6474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130C3CA-85BF-4433-BF2F-A2E166E611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66012" y="274398"/>
                <a:ext cx="4052160" cy="65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7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B5AF8E-A8F5-44F6-A878-BD9D09405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ightbulb idea concept">
            <a:extLst>
              <a:ext uri="{FF2B5EF4-FFF2-40B4-BE49-F238E27FC236}">
                <a16:creationId xmlns:a16="http://schemas.microsoft.com/office/drawing/2014/main" id="{68D0337E-1E0C-8D70-AE0F-9862BB44D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108" b="14623"/>
          <a:stretch/>
        </p:blipFill>
        <p:spPr>
          <a:xfrm>
            <a:off x="-3274" y="97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743442-3766-3701-5EF9-61D12784A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My Ideas…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EEDFD0-E50B-4516-A185-DA1CE93EE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,754 Package Delivery Doorstep Stock Photos, Pictures &amp; Royalty-Free  Images - iStock">
            <a:extLst>
              <a:ext uri="{FF2B5EF4-FFF2-40B4-BE49-F238E27FC236}">
                <a16:creationId xmlns:a16="http://schemas.microsoft.com/office/drawing/2014/main" id="{B8D5E255-9B29-9A7C-5A78-5B8A48782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843" y="2668297"/>
            <a:ext cx="3437760" cy="22918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23 Man Closing Window Stock Videos and Royalty-Free Footage - iStock">
            <a:extLst>
              <a:ext uri="{FF2B5EF4-FFF2-40B4-BE49-F238E27FC236}">
                <a16:creationId xmlns:a16="http://schemas.microsoft.com/office/drawing/2014/main" id="{8DBA42B6-DF0F-0913-C8DA-D6C2F50D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781" y="414337"/>
            <a:ext cx="3612860" cy="20322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Fix a Hard-To-Unlock Door - Competition Locksmith">
            <a:extLst>
              <a:ext uri="{FF2B5EF4-FFF2-40B4-BE49-F238E27FC236}">
                <a16:creationId xmlns:a16="http://schemas.microsoft.com/office/drawing/2014/main" id="{52946937-C3F3-04CC-32F0-DC929F645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16" y="3029355"/>
            <a:ext cx="3141084" cy="15697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4 Best In-Wall Smart Light Switches and Dimmers 2022 | Reviews by  Wirecutter">
            <a:extLst>
              <a:ext uri="{FF2B5EF4-FFF2-40B4-BE49-F238E27FC236}">
                <a16:creationId xmlns:a16="http://schemas.microsoft.com/office/drawing/2014/main" id="{D01C97B2-9285-A6C5-E618-6EF3827E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307" y="434823"/>
            <a:ext cx="3049293" cy="20322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0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7B3E-1BF7-44B6-92C7-BAA84C2D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SG" dirty="0"/>
          </a:p>
        </p:txBody>
      </p:sp>
      <p:pic>
        <p:nvPicPr>
          <p:cNvPr id="1028" name="Picture 4" descr="ESP32-DevKitC-32UE Espressif Systems | Mouser">
            <a:extLst>
              <a:ext uri="{FF2B5EF4-FFF2-40B4-BE49-F238E27FC236}">
                <a16:creationId xmlns:a16="http://schemas.microsoft.com/office/drawing/2014/main" id="{83AE26DD-8D0A-4803-B65D-BA27FF99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833" y="2625873"/>
            <a:ext cx="1929006" cy="260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6FB8C-D618-4F83-93F1-8E58AE0DC8A4}"/>
              </a:ext>
            </a:extLst>
          </p:cNvPr>
          <p:cNvSpPr txBox="1"/>
          <p:nvPr/>
        </p:nvSpPr>
        <p:spPr>
          <a:xfrm>
            <a:off x="370263" y="3313058"/>
            <a:ext cx="1929006" cy="1477328"/>
          </a:xfrm>
          <a:custGeom>
            <a:avLst/>
            <a:gdLst>
              <a:gd name="connsiteX0" fmla="*/ 0 w 1929006"/>
              <a:gd name="connsiteY0" fmla="*/ 0 h 1477328"/>
              <a:gd name="connsiteX1" fmla="*/ 482252 w 1929006"/>
              <a:gd name="connsiteY1" fmla="*/ 0 h 1477328"/>
              <a:gd name="connsiteX2" fmla="*/ 964503 w 1929006"/>
              <a:gd name="connsiteY2" fmla="*/ 0 h 1477328"/>
              <a:gd name="connsiteX3" fmla="*/ 1427464 w 1929006"/>
              <a:gd name="connsiteY3" fmla="*/ 0 h 1477328"/>
              <a:gd name="connsiteX4" fmla="*/ 1929006 w 1929006"/>
              <a:gd name="connsiteY4" fmla="*/ 0 h 1477328"/>
              <a:gd name="connsiteX5" fmla="*/ 1929006 w 1929006"/>
              <a:gd name="connsiteY5" fmla="*/ 492443 h 1477328"/>
              <a:gd name="connsiteX6" fmla="*/ 1929006 w 1929006"/>
              <a:gd name="connsiteY6" fmla="*/ 984885 h 1477328"/>
              <a:gd name="connsiteX7" fmla="*/ 1929006 w 1929006"/>
              <a:gd name="connsiteY7" fmla="*/ 1477328 h 1477328"/>
              <a:gd name="connsiteX8" fmla="*/ 1485335 w 1929006"/>
              <a:gd name="connsiteY8" fmla="*/ 1477328 h 1477328"/>
              <a:gd name="connsiteX9" fmla="*/ 983793 w 1929006"/>
              <a:gd name="connsiteY9" fmla="*/ 1477328 h 1477328"/>
              <a:gd name="connsiteX10" fmla="*/ 482252 w 1929006"/>
              <a:gd name="connsiteY10" fmla="*/ 1477328 h 1477328"/>
              <a:gd name="connsiteX11" fmla="*/ 0 w 1929006"/>
              <a:gd name="connsiteY11" fmla="*/ 1477328 h 1477328"/>
              <a:gd name="connsiteX12" fmla="*/ 0 w 1929006"/>
              <a:gd name="connsiteY12" fmla="*/ 1014432 h 1477328"/>
              <a:gd name="connsiteX13" fmla="*/ 0 w 1929006"/>
              <a:gd name="connsiteY13" fmla="*/ 536763 h 1477328"/>
              <a:gd name="connsiteX14" fmla="*/ 0 w 1929006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9006" h="1477328" extrusionOk="0">
                <a:moveTo>
                  <a:pt x="0" y="0"/>
                </a:moveTo>
                <a:cubicBezTo>
                  <a:pt x="181274" y="-22556"/>
                  <a:pt x="360591" y="37678"/>
                  <a:pt x="482252" y="0"/>
                </a:cubicBezTo>
                <a:cubicBezTo>
                  <a:pt x="603913" y="-37678"/>
                  <a:pt x="724362" y="56622"/>
                  <a:pt x="964503" y="0"/>
                </a:cubicBezTo>
                <a:cubicBezTo>
                  <a:pt x="1204644" y="-56622"/>
                  <a:pt x="1250456" y="5681"/>
                  <a:pt x="1427464" y="0"/>
                </a:cubicBezTo>
                <a:cubicBezTo>
                  <a:pt x="1604472" y="-5681"/>
                  <a:pt x="1810571" y="27063"/>
                  <a:pt x="1929006" y="0"/>
                </a:cubicBezTo>
                <a:cubicBezTo>
                  <a:pt x="1968916" y="154780"/>
                  <a:pt x="1899565" y="327873"/>
                  <a:pt x="1929006" y="492443"/>
                </a:cubicBezTo>
                <a:cubicBezTo>
                  <a:pt x="1958447" y="657013"/>
                  <a:pt x="1908252" y="857987"/>
                  <a:pt x="1929006" y="984885"/>
                </a:cubicBezTo>
                <a:cubicBezTo>
                  <a:pt x="1949760" y="1111783"/>
                  <a:pt x="1872156" y="1245613"/>
                  <a:pt x="1929006" y="1477328"/>
                </a:cubicBezTo>
                <a:cubicBezTo>
                  <a:pt x="1794506" y="1513184"/>
                  <a:pt x="1624790" y="1460990"/>
                  <a:pt x="1485335" y="1477328"/>
                </a:cubicBezTo>
                <a:cubicBezTo>
                  <a:pt x="1345880" y="1493666"/>
                  <a:pt x="1164287" y="1430455"/>
                  <a:pt x="983793" y="1477328"/>
                </a:cubicBezTo>
                <a:cubicBezTo>
                  <a:pt x="803299" y="1524201"/>
                  <a:pt x="654030" y="1418647"/>
                  <a:pt x="482252" y="1477328"/>
                </a:cubicBezTo>
                <a:cubicBezTo>
                  <a:pt x="310474" y="1536009"/>
                  <a:pt x="98816" y="1431690"/>
                  <a:pt x="0" y="1477328"/>
                </a:cubicBezTo>
                <a:cubicBezTo>
                  <a:pt x="-46235" y="1352143"/>
                  <a:pt x="8206" y="1216389"/>
                  <a:pt x="0" y="1014432"/>
                </a:cubicBezTo>
                <a:cubicBezTo>
                  <a:pt x="-8206" y="812475"/>
                  <a:pt x="14078" y="740595"/>
                  <a:pt x="0" y="536763"/>
                </a:cubicBezTo>
                <a:cubicBezTo>
                  <a:pt x="-14078" y="332931"/>
                  <a:pt x="30947" y="11890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700954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Existing Household Appliances</a:t>
            </a:r>
            <a:endParaRPr lang="en-SG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C3F37-E06B-4D19-94BC-0C6BEDDC3201}"/>
              </a:ext>
            </a:extLst>
          </p:cNvPr>
          <p:cNvSpPr txBox="1"/>
          <p:nvPr/>
        </p:nvSpPr>
        <p:spPr>
          <a:xfrm>
            <a:off x="3234890" y="5059935"/>
            <a:ext cx="1929006" cy="707886"/>
          </a:xfrm>
          <a:custGeom>
            <a:avLst/>
            <a:gdLst>
              <a:gd name="connsiteX0" fmla="*/ 0 w 1929006"/>
              <a:gd name="connsiteY0" fmla="*/ 0 h 707886"/>
              <a:gd name="connsiteX1" fmla="*/ 482252 w 1929006"/>
              <a:gd name="connsiteY1" fmla="*/ 0 h 707886"/>
              <a:gd name="connsiteX2" fmla="*/ 964503 w 1929006"/>
              <a:gd name="connsiteY2" fmla="*/ 0 h 707886"/>
              <a:gd name="connsiteX3" fmla="*/ 1427464 w 1929006"/>
              <a:gd name="connsiteY3" fmla="*/ 0 h 707886"/>
              <a:gd name="connsiteX4" fmla="*/ 1929006 w 1929006"/>
              <a:gd name="connsiteY4" fmla="*/ 0 h 707886"/>
              <a:gd name="connsiteX5" fmla="*/ 1929006 w 1929006"/>
              <a:gd name="connsiteY5" fmla="*/ 353943 h 707886"/>
              <a:gd name="connsiteX6" fmla="*/ 1929006 w 1929006"/>
              <a:gd name="connsiteY6" fmla="*/ 707886 h 707886"/>
              <a:gd name="connsiteX7" fmla="*/ 1466045 w 1929006"/>
              <a:gd name="connsiteY7" fmla="*/ 707886 h 707886"/>
              <a:gd name="connsiteX8" fmla="*/ 983793 w 1929006"/>
              <a:gd name="connsiteY8" fmla="*/ 707886 h 707886"/>
              <a:gd name="connsiteX9" fmla="*/ 482252 w 1929006"/>
              <a:gd name="connsiteY9" fmla="*/ 707886 h 707886"/>
              <a:gd name="connsiteX10" fmla="*/ 0 w 1929006"/>
              <a:gd name="connsiteY10" fmla="*/ 707886 h 707886"/>
              <a:gd name="connsiteX11" fmla="*/ 0 w 1929006"/>
              <a:gd name="connsiteY11" fmla="*/ 339785 h 707886"/>
              <a:gd name="connsiteX12" fmla="*/ 0 w 1929006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9006" h="707886" extrusionOk="0">
                <a:moveTo>
                  <a:pt x="0" y="0"/>
                </a:moveTo>
                <a:cubicBezTo>
                  <a:pt x="181274" y="-22556"/>
                  <a:pt x="360591" y="37678"/>
                  <a:pt x="482252" y="0"/>
                </a:cubicBezTo>
                <a:cubicBezTo>
                  <a:pt x="603913" y="-37678"/>
                  <a:pt x="724362" y="56622"/>
                  <a:pt x="964503" y="0"/>
                </a:cubicBezTo>
                <a:cubicBezTo>
                  <a:pt x="1204644" y="-56622"/>
                  <a:pt x="1250456" y="5681"/>
                  <a:pt x="1427464" y="0"/>
                </a:cubicBezTo>
                <a:cubicBezTo>
                  <a:pt x="1604472" y="-5681"/>
                  <a:pt x="1810571" y="27063"/>
                  <a:pt x="1929006" y="0"/>
                </a:cubicBezTo>
                <a:cubicBezTo>
                  <a:pt x="1959370" y="149057"/>
                  <a:pt x="1906219" y="212243"/>
                  <a:pt x="1929006" y="353943"/>
                </a:cubicBezTo>
                <a:cubicBezTo>
                  <a:pt x="1951793" y="495643"/>
                  <a:pt x="1926650" y="614651"/>
                  <a:pt x="1929006" y="707886"/>
                </a:cubicBezTo>
                <a:cubicBezTo>
                  <a:pt x="1721545" y="715550"/>
                  <a:pt x="1685490" y="665143"/>
                  <a:pt x="1466045" y="707886"/>
                </a:cubicBezTo>
                <a:cubicBezTo>
                  <a:pt x="1246600" y="750629"/>
                  <a:pt x="1164387" y="650316"/>
                  <a:pt x="983793" y="707886"/>
                </a:cubicBezTo>
                <a:cubicBezTo>
                  <a:pt x="803199" y="765456"/>
                  <a:pt x="659981" y="652631"/>
                  <a:pt x="482252" y="707886"/>
                </a:cubicBezTo>
                <a:cubicBezTo>
                  <a:pt x="304523" y="763141"/>
                  <a:pt x="176764" y="669387"/>
                  <a:pt x="0" y="707886"/>
                </a:cubicBezTo>
                <a:cubicBezTo>
                  <a:pt x="-12447" y="573961"/>
                  <a:pt x="7700" y="507329"/>
                  <a:pt x="0" y="339785"/>
                </a:cubicBezTo>
                <a:cubicBezTo>
                  <a:pt x="-7700" y="172241"/>
                  <a:pt x="6638" y="12499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700954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ESP32 Microprocessor</a:t>
            </a:r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5CF42F-69A7-4077-B20E-2AD5AC60C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701" y="2994593"/>
            <a:ext cx="2478923" cy="1863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8BDBA5-EF6C-48AF-B824-917641945A8E}"/>
              </a:ext>
            </a:extLst>
          </p:cNvPr>
          <p:cNvSpPr txBox="1"/>
          <p:nvPr/>
        </p:nvSpPr>
        <p:spPr>
          <a:xfrm>
            <a:off x="6096000" y="5059935"/>
            <a:ext cx="1929006" cy="400110"/>
          </a:xfrm>
          <a:custGeom>
            <a:avLst/>
            <a:gdLst>
              <a:gd name="connsiteX0" fmla="*/ 0 w 1929006"/>
              <a:gd name="connsiteY0" fmla="*/ 0 h 400110"/>
              <a:gd name="connsiteX1" fmla="*/ 482252 w 1929006"/>
              <a:gd name="connsiteY1" fmla="*/ 0 h 400110"/>
              <a:gd name="connsiteX2" fmla="*/ 964503 w 1929006"/>
              <a:gd name="connsiteY2" fmla="*/ 0 h 400110"/>
              <a:gd name="connsiteX3" fmla="*/ 1427464 w 1929006"/>
              <a:gd name="connsiteY3" fmla="*/ 0 h 400110"/>
              <a:gd name="connsiteX4" fmla="*/ 1929006 w 1929006"/>
              <a:gd name="connsiteY4" fmla="*/ 0 h 400110"/>
              <a:gd name="connsiteX5" fmla="*/ 1929006 w 1929006"/>
              <a:gd name="connsiteY5" fmla="*/ 400110 h 400110"/>
              <a:gd name="connsiteX6" fmla="*/ 1446755 w 1929006"/>
              <a:gd name="connsiteY6" fmla="*/ 400110 h 400110"/>
              <a:gd name="connsiteX7" fmla="*/ 925923 w 1929006"/>
              <a:gd name="connsiteY7" fmla="*/ 400110 h 400110"/>
              <a:gd name="connsiteX8" fmla="*/ 443671 w 1929006"/>
              <a:gd name="connsiteY8" fmla="*/ 400110 h 400110"/>
              <a:gd name="connsiteX9" fmla="*/ 0 w 1929006"/>
              <a:gd name="connsiteY9" fmla="*/ 400110 h 400110"/>
              <a:gd name="connsiteX10" fmla="*/ 0 w 1929006"/>
              <a:gd name="connsiteY10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9006" h="400110" extrusionOk="0">
                <a:moveTo>
                  <a:pt x="0" y="0"/>
                </a:moveTo>
                <a:cubicBezTo>
                  <a:pt x="181274" y="-22556"/>
                  <a:pt x="360591" y="37678"/>
                  <a:pt x="482252" y="0"/>
                </a:cubicBezTo>
                <a:cubicBezTo>
                  <a:pt x="603913" y="-37678"/>
                  <a:pt x="724362" y="56622"/>
                  <a:pt x="964503" y="0"/>
                </a:cubicBezTo>
                <a:cubicBezTo>
                  <a:pt x="1204644" y="-56622"/>
                  <a:pt x="1250456" y="5681"/>
                  <a:pt x="1427464" y="0"/>
                </a:cubicBezTo>
                <a:cubicBezTo>
                  <a:pt x="1604472" y="-5681"/>
                  <a:pt x="1810571" y="27063"/>
                  <a:pt x="1929006" y="0"/>
                </a:cubicBezTo>
                <a:cubicBezTo>
                  <a:pt x="1943356" y="171980"/>
                  <a:pt x="1903358" y="294644"/>
                  <a:pt x="1929006" y="400110"/>
                </a:cubicBezTo>
                <a:cubicBezTo>
                  <a:pt x="1792024" y="448612"/>
                  <a:pt x="1561434" y="399934"/>
                  <a:pt x="1446755" y="400110"/>
                </a:cubicBezTo>
                <a:cubicBezTo>
                  <a:pt x="1332076" y="400286"/>
                  <a:pt x="1055003" y="398323"/>
                  <a:pt x="925923" y="400110"/>
                </a:cubicBezTo>
                <a:cubicBezTo>
                  <a:pt x="796843" y="401897"/>
                  <a:pt x="624265" y="342540"/>
                  <a:pt x="443671" y="400110"/>
                </a:cubicBezTo>
                <a:cubicBezTo>
                  <a:pt x="263077" y="457680"/>
                  <a:pt x="156144" y="392244"/>
                  <a:pt x="0" y="400110"/>
                </a:cubicBezTo>
                <a:cubicBezTo>
                  <a:pt x="-11083" y="248220"/>
                  <a:pt x="37709" y="9889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700954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Blynk Server</a:t>
            </a:r>
            <a:endParaRPr lang="en-SG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2AE075-3E65-4F54-92C1-6C2436C9F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110" y="1651009"/>
            <a:ext cx="2206898" cy="41168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1D14C3-0415-403B-93CF-0183BBF71DD1}"/>
              </a:ext>
            </a:extLst>
          </p:cNvPr>
          <p:cNvSpPr txBox="1"/>
          <p:nvPr/>
        </p:nvSpPr>
        <p:spPr>
          <a:xfrm>
            <a:off x="9056595" y="5872674"/>
            <a:ext cx="2228723" cy="400110"/>
          </a:xfrm>
          <a:custGeom>
            <a:avLst/>
            <a:gdLst>
              <a:gd name="connsiteX0" fmla="*/ 0 w 2228723"/>
              <a:gd name="connsiteY0" fmla="*/ 0 h 400110"/>
              <a:gd name="connsiteX1" fmla="*/ 557181 w 2228723"/>
              <a:gd name="connsiteY1" fmla="*/ 0 h 400110"/>
              <a:gd name="connsiteX2" fmla="*/ 1114362 w 2228723"/>
              <a:gd name="connsiteY2" fmla="*/ 0 h 400110"/>
              <a:gd name="connsiteX3" fmla="*/ 1649255 w 2228723"/>
              <a:gd name="connsiteY3" fmla="*/ 0 h 400110"/>
              <a:gd name="connsiteX4" fmla="*/ 2228723 w 2228723"/>
              <a:gd name="connsiteY4" fmla="*/ 0 h 400110"/>
              <a:gd name="connsiteX5" fmla="*/ 2228723 w 2228723"/>
              <a:gd name="connsiteY5" fmla="*/ 400110 h 400110"/>
              <a:gd name="connsiteX6" fmla="*/ 1671542 w 2228723"/>
              <a:gd name="connsiteY6" fmla="*/ 400110 h 400110"/>
              <a:gd name="connsiteX7" fmla="*/ 1069787 w 2228723"/>
              <a:gd name="connsiteY7" fmla="*/ 400110 h 400110"/>
              <a:gd name="connsiteX8" fmla="*/ 512606 w 2228723"/>
              <a:gd name="connsiteY8" fmla="*/ 400110 h 400110"/>
              <a:gd name="connsiteX9" fmla="*/ 0 w 2228723"/>
              <a:gd name="connsiteY9" fmla="*/ 400110 h 400110"/>
              <a:gd name="connsiteX10" fmla="*/ 0 w 2228723"/>
              <a:gd name="connsiteY10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8723" h="400110" extrusionOk="0">
                <a:moveTo>
                  <a:pt x="0" y="0"/>
                </a:moveTo>
                <a:cubicBezTo>
                  <a:pt x="152366" y="-21108"/>
                  <a:pt x="351692" y="61880"/>
                  <a:pt x="557181" y="0"/>
                </a:cubicBezTo>
                <a:cubicBezTo>
                  <a:pt x="762670" y="-61880"/>
                  <a:pt x="972765" y="15004"/>
                  <a:pt x="1114362" y="0"/>
                </a:cubicBezTo>
                <a:cubicBezTo>
                  <a:pt x="1255959" y="-15004"/>
                  <a:pt x="1411801" y="16290"/>
                  <a:pt x="1649255" y="0"/>
                </a:cubicBezTo>
                <a:cubicBezTo>
                  <a:pt x="1886709" y="-16290"/>
                  <a:pt x="1996095" y="34525"/>
                  <a:pt x="2228723" y="0"/>
                </a:cubicBezTo>
                <a:cubicBezTo>
                  <a:pt x="2243073" y="171980"/>
                  <a:pt x="2203075" y="294644"/>
                  <a:pt x="2228723" y="400110"/>
                </a:cubicBezTo>
                <a:cubicBezTo>
                  <a:pt x="2044121" y="424309"/>
                  <a:pt x="1877468" y="378195"/>
                  <a:pt x="1671542" y="400110"/>
                </a:cubicBezTo>
                <a:cubicBezTo>
                  <a:pt x="1465616" y="422025"/>
                  <a:pt x="1360490" y="353636"/>
                  <a:pt x="1069787" y="400110"/>
                </a:cubicBezTo>
                <a:cubicBezTo>
                  <a:pt x="779084" y="446584"/>
                  <a:pt x="687114" y="383156"/>
                  <a:pt x="512606" y="400110"/>
                </a:cubicBezTo>
                <a:cubicBezTo>
                  <a:pt x="338098" y="417064"/>
                  <a:pt x="169677" y="394671"/>
                  <a:pt x="0" y="400110"/>
                </a:cubicBezTo>
                <a:cubicBezTo>
                  <a:pt x="-11083" y="248220"/>
                  <a:pt x="37709" y="9889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700954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Blynk App on Phone</a:t>
            </a:r>
            <a:endParaRPr lang="en-SG" sz="2000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D3A98285-3E61-441E-9E57-62EC34196291}"/>
              </a:ext>
            </a:extLst>
          </p:cNvPr>
          <p:cNvSpPr/>
          <p:nvPr/>
        </p:nvSpPr>
        <p:spPr>
          <a:xfrm>
            <a:off x="2583531" y="4051720"/>
            <a:ext cx="649245" cy="201179"/>
          </a:xfrm>
          <a:prstGeom prst="leftArrow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902F591-F530-4792-8BB5-7F1FED813743}"/>
              </a:ext>
            </a:extLst>
          </p:cNvPr>
          <p:cNvSpPr/>
          <p:nvPr/>
        </p:nvSpPr>
        <p:spPr>
          <a:xfrm rot="10800000">
            <a:off x="5028437" y="4051721"/>
            <a:ext cx="649245" cy="201179"/>
          </a:xfrm>
          <a:prstGeom prst="leftArrow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B5F37E4-71A2-4169-A283-2B2B2E59A401}"/>
              </a:ext>
            </a:extLst>
          </p:cNvPr>
          <p:cNvSpPr/>
          <p:nvPr/>
        </p:nvSpPr>
        <p:spPr>
          <a:xfrm rot="10800000">
            <a:off x="8308925" y="4051721"/>
            <a:ext cx="649245" cy="201179"/>
          </a:xfrm>
          <a:prstGeom prst="leftArrow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94D2CD-A4AA-4D6C-B3F9-3DE260B04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179" y="1474237"/>
            <a:ext cx="2648671" cy="1251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585437FB-37A8-40E4-B4F0-203CA3BB6471}"/>
              </a:ext>
            </a:extLst>
          </p:cNvPr>
          <p:cNvSpPr/>
          <p:nvPr/>
        </p:nvSpPr>
        <p:spPr>
          <a:xfrm rot="10800000">
            <a:off x="4122104" y="2157904"/>
            <a:ext cx="559048" cy="541041"/>
          </a:xfrm>
          <a:prstGeom prst="bentUpArrow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34" name="Picture 10" descr="Arduino IDE Download for Free - 2022 Latest Version">
            <a:extLst>
              <a:ext uri="{FF2B5EF4-FFF2-40B4-BE49-F238E27FC236}">
                <a16:creationId xmlns:a16="http://schemas.microsoft.com/office/drawing/2014/main" id="{9B6E7464-ED87-41DA-B3BC-3C4A1ED7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24" y="2157904"/>
            <a:ext cx="1013329" cy="68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DF1E6384-23B4-44B4-8A70-3F895C41BA86}"/>
              </a:ext>
            </a:extLst>
          </p:cNvPr>
          <p:cNvSpPr/>
          <p:nvPr/>
        </p:nvSpPr>
        <p:spPr>
          <a:xfrm rot="5400000">
            <a:off x="2778756" y="2958615"/>
            <a:ext cx="409983" cy="559210"/>
          </a:xfrm>
          <a:prstGeom prst="bentUpArrow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280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1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164D9-A0E1-1992-0387-C9F810AE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0" y="133349"/>
            <a:ext cx="7322449" cy="51115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F17309-4809-40F2-A0CE-01DD8BCD8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454219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61DB32-BD89-08CD-BD9D-F9B484436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20" y="133349"/>
            <a:ext cx="3486965" cy="335696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CE826F-44CE-FB46-259A-C459D5C5D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308" y="574698"/>
            <a:ext cx="2619749" cy="58312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0E71E6-12CF-6C72-1569-EF42F6AC5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753" y="3742051"/>
            <a:ext cx="4058900" cy="27465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6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FED3B73-CF89-479C-B15F-F30CF2E10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6588B9-9391-3A70-EF9A-7FE36B077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4101"/>
          <a:stretch/>
        </p:blipFill>
        <p:spPr>
          <a:xfrm>
            <a:off x="1054776" y="1952429"/>
            <a:ext cx="4876631" cy="2961110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18594B-FAA6-E745-CF10-F94CC99AF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94" b="-2"/>
          <a:stretch/>
        </p:blipFill>
        <p:spPr>
          <a:xfrm>
            <a:off x="6256866" y="2081371"/>
            <a:ext cx="4876632" cy="27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44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1637</TotalTime>
  <Words>726</Words>
  <Application>Microsoft Office PowerPoint</Application>
  <PresentationFormat>Widescreen</PresentationFormat>
  <Paragraphs>155</Paragraphs>
  <Slides>28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Tw Cen MT</vt:lpstr>
      <vt:lpstr>Tw Cen MT Condensed</vt:lpstr>
      <vt:lpstr>Wingdings 3</vt:lpstr>
      <vt:lpstr>Integral</vt:lpstr>
      <vt:lpstr>IOT - development of home automation system</vt:lpstr>
      <vt:lpstr>IOT &amp; home automation</vt:lpstr>
      <vt:lpstr>What’s in the market?</vt:lpstr>
      <vt:lpstr>What about those old appliances?</vt:lpstr>
      <vt:lpstr>upgrade them!!!</vt:lpstr>
      <vt:lpstr>My Ideas…</vt:lpstr>
      <vt:lpstr>implementation</vt:lpstr>
      <vt:lpstr>PowerPoint Presentation</vt:lpstr>
      <vt:lpstr>PowerPoint Presentation</vt:lpstr>
      <vt:lpstr>Idea 1 - Room simulation</vt:lpstr>
      <vt:lpstr>PowerPoint Presentation</vt:lpstr>
      <vt:lpstr>PowerPoint Presentation</vt:lpstr>
      <vt:lpstr>PowerPoint Presentation</vt:lpstr>
      <vt:lpstr>Idea 2 – door simulation</vt:lpstr>
      <vt:lpstr>PowerPoint Presentation</vt:lpstr>
      <vt:lpstr>PowerPoint Presentation</vt:lpstr>
      <vt:lpstr>Idea 3 – Monitoring system</vt:lpstr>
      <vt:lpstr>PowerPoint Presentation</vt:lpstr>
      <vt:lpstr>PowerPoint Presentation</vt:lpstr>
      <vt:lpstr>PowerPoint Presentation</vt:lpstr>
      <vt:lpstr>PowerPoint Presentation</vt:lpstr>
      <vt:lpstr>Idea 4 – remote controller</vt:lpstr>
      <vt:lpstr>PowerPoint Presentation</vt:lpstr>
      <vt:lpstr>PowerPoint Presentation</vt:lpstr>
      <vt:lpstr>PowerPoint Presentation</vt:lpstr>
      <vt:lpstr>Demo</vt:lpstr>
      <vt:lpstr>Future recommendations</vt:lpstr>
      <vt:lpstr>Benefits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- development of home automation system</dc:title>
  <dc:creator>#OOI KOK YIH#</dc:creator>
  <cp:lastModifiedBy>#OOI KOK YIH#</cp:lastModifiedBy>
  <cp:revision>62</cp:revision>
  <dcterms:created xsi:type="dcterms:W3CDTF">2022-04-12T14:25:09Z</dcterms:created>
  <dcterms:modified xsi:type="dcterms:W3CDTF">2022-05-08T17:31:17Z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